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8" r:id="rId5"/>
    <p:sldId id="427" r:id="rId6"/>
    <p:sldId id="413" r:id="rId7"/>
    <p:sldId id="429" r:id="rId8"/>
    <p:sldId id="430" r:id="rId9"/>
    <p:sldId id="431" r:id="rId10"/>
    <p:sldId id="432" r:id="rId11"/>
    <p:sldId id="433" r:id="rId12"/>
    <p:sldId id="291" r:id="rId13"/>
    <p:sldId id="404" r:id="rId14"/>
    <p:sldId id="392" r:id="rId15"/>
    <p:sldId id="374" r:id="rId16"/>
    <p:sldId id="412" r:id="rId17"/>
    <p:sldId id="425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microsoft.com/office/2007/relationships/hdphoto" Target="../media/hdphoto3.wdp"/><Relationship Id="rId2" Type="http://schemas.openxmlformats.org/officeDocument/2006/relationships/image" Target="../media/image19.jpe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5.pn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20210730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6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속도 개선 업데이트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인텔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코드 수정 공유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Intel </a:t>
            </a:r>
            <a:r>
              <a:rPr lang="ko-KR" altLang="en-US" sz="1400" dirty="0" smtClean="0">
                <a:latin typeface="+mj-ea"/>
              </a:rPr>
              <a:t>측에서 </a:t>
            </a:r>
            <a:r>
              <a:rPr lang="en-US" altLang="ko-KR" sz="1400" dirty="0" smtClean="0">
                <a:latin typeface="+mj-ea"/>
              </a:rPr>
              <a:t>tiling </a:t>
            </a:r>
            <a:r>
              <a:rPr lang="ko-KR" altLang="en-US" sz="1400" dirty="0" smtClean="0">
                <a:latin typeface="+mj-ea"/>
              </a:rPr>
              <a:t>코드 수정 및 속도 향상 </a:t>
            </a:r>
            <a:r>
              <a:rPr lang="en-US" altLang="ko-KR" sz="1400" dirty="0" smtClean="0">
                <a:latin typeface="+mj-ea"/>
              </a:rPr>
              <a:t>(39% </a:t>
            </a:r>
            <a:r>
              <a:rPr lang="ko-KR" altLang="en-US" sz="1400" dirty="0" smtClean="0">
                <a:latin typeface="+mj-ea"/>
              </a:rPr>
              <a:t>속도 향상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</a:t>
            </a:r>
            <a:r>
              <a:rPr lang="en-US" altLang="ko-KR" sz="1400" u="sng" dirty="0" smtClean="0">
                <a:latin typeface="+mj-ea"/>
              </a:rPr>
              <a:t>)</a:t>
            </a:r>
            <a:r>
              <a:rPr lang="ko-KR" altLang="en-US" sz="1400" u="sng" dirty="0" smtClean="0">
                <a:latin typeface="+mj-ea"/>
              </a:rPr>
              <a:t> </a:t>
            </a:r>
            <a:r>
              <a:rPr lang="en-US" altLang="ko-KR" sz="1400" u="sng" dirty="0" smtClean="0">
                <a:latin typeface="+mj-ea"/>
              </a:rPr>
              <a:t>3</a:t>
            </a:r>
            <a:r>
              <a:rPr lang="ko-KR" altLang="en-US" sz="1400" u="sng" dirty="0" smtClean="0">
                <a:latin typeface="+mj-ea"/>
              </a:rPr>
              <a:t>분</a:t>
            </a:r>
            <a:r>
              <a:rPr lang="en-US" altLang="ko-KR" sz="1400" u="sng" dirty="0" smtClean="0">
                <a:latin typeface="+mj-ea"/>
              </a:rPr>
              <a:t>45</a:t>
            </a:r>
            <a:r>
              <a:rPr lang="ko-KR" altLang="en-US" sz="1400" u="sng" dirty="0" smtClean="0">
                <a:latin typeface="+mj-ea"/>
              </a:rPr>
              <a:t>초 </a:t>
            </a:r>
            <a:r>
              <a:rPr lang="en-US" altLang="ko-KR" sz="1400" u="sng" dirty="0" smtClean="0">
                <a:latin typeface="+mj-ea"/>
              </a:rPr>
              <a:t>-&gt; 1</a:t>
            </a:r>
            <a:r>
              <a:rPr lang="ko-KR" altLang="en-US" sz="1400" u="sng" dirty="0" smtClean="0">
                <a:latin typeface="+mj-ea"/>
              </a:rPr>
              <a:t>분</a:t>
            </a:r>
            <a:r>
              <a:rPr lang="en-US" altLang="ko-KR" sz="1400" u="sng" dirty="0" smtClean="0">
                <a:latin typeface="+mj-ea"/>
              </a:rPr>
              <a:t>28</a:t>
            </a:r>
            <a:r>
              <a:rPr lang="ko-KR" altLang="en-US" sz="1400" u="sng" dirty="0" smtClean="0">
                <a:latin typeface="+mj-ea"/>
              </a:rPr>
              <a:t>초</a:t>
            </a:r>
            <a:endParaRPr lang="en-US" altLang="ko-KR" sz="1400" u="sng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변경 </a:t>
            </a:r>
            <a:r>
              <a:rPr lang="ko-KR" altLang="en-US" sz="1400" dirty="0"/>
              <a:t>코드는  </a:t>
            </a:r>
            <a:r>
              <a:rPr lang="en-US" altLang="ko-KR" sz="1400" dirty="0"/>
              <a:t>'</a:t>
            </a:r>
            <a:r>
              <a:rPr lang="ko-KR" altLang="en-US" sz="1400" dirty="0"/>
              <a:t>#</a:t>
            </a:r>
            <a:r>
              <a:rPr lang="ko-KR" altLang="en-US" sz="1400" dirty="0" err="1"/>
              <a:t>add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kyle</a:t>
            </a:r>
            <a:r>
              <a:rPr lang="en-US" altLang="ko-KR" sz="1400" dirty="0"/>
              <a:t>‘ </a:t>
            </a:r>
            <a:r>
              <a:rPr lang="ko-KR" altLang="en-US" sz="1400" dirty="0"/>
              <a:t>주석에서 확인 가능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카이스트 내부 공유 완료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7" y="2432401"/>
            <a:ext cx="7385275" cy="4050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5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</a:t>
            </a:r>
            <a:r>
              <a:rPr lang="ko-KR" altLang="en-US" sz="1400" dirty="0" smtClean="0">
                <a:latin typeface="+mj-ea"/>
              </a:rPr>
              <a:t>오류</a:t>
            </a:r>
            <a:r>
              <a:rPr lang="en-US" altLang="ko-KR" sz="1400" dirty="0" smtClean="0">
                <a:latin typeface="+mj-ea"/>
              </a:rPr>
              <a:t>+1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실패</a:t>
            </a:r>
            <a:r>
              <a:rPr lang="en-US" altLang="ko-KR" sz="1400" dirty="0" smtClean="0">
                <a:latin typeface="+mj-ea"/>
              </a:rPr>
              <a:t>)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</a:t>
            </a:r>
            <a:r>
              <a:rPr lang="en-US" altLang="ko-KR" sz="1400" dirty="0" smtClean="0">
                <a:latin typeface="+mj-ea"/>
              </a:rPr>
              <a:t>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조건 설정 및 완료</a:t>
            </a:r>
            <a:r>
              <a:rPr lang="en-US" altLang="ko-KR" sz="1400" dirty="0" smtClean="0">
                <a:latin typeface="+mj-ea"/>
              </a:rPr>
              <a:t>]</a:t>
            </a: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'folder'::02.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/U_(NET)_annotation data/Colon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en-US" altLang="ko-KR" sz="1400" dirty="0">
                <a:latin typeface="+mj-ea"/>
              </a:rPr>
              <a:t>. all slide need to convert with "annotation only"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2. after this, 'train' tiling with overlapping =50%,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3. 'Val' &amp;'test' without overlapping,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4. all -&gt; .</a:t>
            </a:r>
            <a:r>
              <a:rPr lang="en-US" altLang="ko-KR" sz="1400" dirty="0" smtClean="0">
                <a:latin typeface="+mj-ea"/>
              </a:rPr>
              <a:t>jpg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저장 위치</a:t>
            </a:r>
            <a:r>
              <a:rPr lang="en-US" altLang="ko-KR" sz="1600" dirty="0" smtClean="0"/>
              <a:t>: </a:t>
            </a:r>
            <a:r>
              <a:rPr lang="en-US" altLang="ko-KR" sz="1600" u="sng" dirty="0" smtClean="0"/>
              <a:t>E</a:t>
            </a:r>
            <a:r>
              <a:rPr lang="en-US" altLang="ko-KR" sz="1600" u="sng" dirty="0"/>
              <a:t>:\will\U_NET\colon\tiles</a:t>
            </a:r>
            <a:endParaRPr lang="en-US" altLang="ko-KR" sz="1200" u="sng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>
                <a:latin typeface="+mj-ea"/>
              </a:rPr>
              <a:t>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</a:t>
            </a:r>
            <a:r>
              <a:rPr lang="en-US" altLang="ko-KR" sz="1400" dirty="0" err="1">
                <a:latin typeface="+mj-ea"/>
              </a:rPr>
              <a:t>annotation_only</a:t>
            </a:r>
            <a:r>
              <a:rPr lang="en-US" altLang="ko-KR" sz="1400" dirty="0">
                <a:latin typeface="+mj-ea"/>
              </a:rPr>
              <a:t>/Colon/2021S 0026308050101.mrxs</a:t>
            </a:r>
            <a:endParaRPr lang="en-US" altLang="ko-KR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4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용량 이슈로 데이터 </a:t>
            </a:r>
            <a:r>
              <a:rPr lang="ko-KR" altLang="en-US" sz="1400" dirty="0" err="1">
                <a:latin typeface="+mj-ea"/>
              </a:rPr>
              <a:t>셈플만</a:t>
            </a:r>
            <a:r>
              <a:rPr lang="ko-KR" altLang="en-US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테스트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현미경 </a:t>
            </a:r>
            <a:r>
              <a:rPr lang="ko-KR" altLang="en-US" sz="1400" dirty="0" err="1" smtClean="0">
                <a:latin typeface="+mj-ea"/>
              </a:rPr>
              <a:t>통합모델</a:t>
            </a:r>
            <a:r>
              <a:rPr lang="ko-KR" altLang="en-US" sz="1400" dirty="0" smtClean="0">
                <a:latin typeface="+mj-ea"/>
              </a:rPr>
              <a:t> 결과 공유</a:t>
            </a:r>
            <a:r>
              <a:rPr lang="en-US" altLang="ko-KR" sz="1400" dirty="0" smtClean="0">
                <a:latin typeface="+mj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2021S </a:t>
            </a:r>
            <a:r>
              <a:rPr lang="en-US" altLang="ko-KR" sz="1400" dirty="0">
                <a:latin typeface="+mj-ea"/>
              </a:rPr>
              <a:t>0118529010101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2021S 0122432010101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2021S 0122576010101</a:t>
            </a: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  <p:sp>
        <p:nvSpPr>
          <p:cNvPr id="2" name="직사각형 1"/>
          <p:cNvSpPr/>
          <p:nvPr/>
        </p:nvSpPr>
        <p:spPr>
          <a:xfrm>
            <a:off x="6138639" y="586819"/>
            <a:ext cx="28188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https://drive.google.com/file/d/1N1u3-PaFkDLRaYb_MfoqQzn9hDNQSxjX/view?usp=sharing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802284" y="863818"/>
            <a:ext cx="336355" cy="36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선택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47" y="1848185"/>
            <a:ext cx="7864745" cy="337776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7975" y="532018"/>
            <a:ext cx="761285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선택을 위한 최신 샘플 비교 및 경과 </a:t>
            </a:r>
            <a:endParaRPr lang="en-US" altLang="ko-KR" sz="1400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38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경과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" y="617144"/>
            <a:ext cx="74066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20210716 </a:t>
            </a:r>
            <a:r>
              <a:rPr lang="ko-KR" altLang="en-US" sz="1400" dirty="0">
                <a:latin typeface="+mj-ea"/>
              </a:rPr>
              <a:t>이전 </a:t>
            </a:r>
            <a:r>
              <a:rPr lang="en-US" altLang="ko-KR" sz="1400" dirty="0">
                <a:latin typeface="+mj-ea"/>
              </a:rPr>
              <a:t>(344</a:t>
            </a:r>
            <a:r>
              <a:rPr lang="ko-KR" altLang="en-US" sz="1400" dirty="0">
                <a:latin typeface="+mj-ea"/>
              </a:rPr>
              <a:t>장의 이미지</a:t>
            </a:r>
            <a:r>
              <a:rPr lang="en-US" altLang="ko-KR" sz="1400" dirty="0">
                <a:latin typeface="+mj-ea"/>
              </a:rPr>
              <a:t>), 20210716 </a:t>
            </a:r>
            <a:r>
              <a:rPr lang="ko-KR" altLang="en-US" sz="1400" dirty="0">
                <a:latin typeface="+mj-ea"/>
              </a:rPr>
              <a:t>이후 </a:t>
            </a:r>
            <a:r>
              <a:rPr lang="en-US" altLang="ko-KR" sz="1400" dirty="0">
                <a:latin typeface="+mj-ea"/>
              </a:rPr>
              <a:t>(1704</a:t>
            </a:r>
            <a:r>
              <a:rPr lang="ko-KR" altLang="en-US" sz="1400" dirty="0">
                <a:latin typeface="+mj-ea"/>
              </a:rPr>
              <a:t>장의 이미지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총 두 개의 모델 </a:t>
            </a:r>
            <a:r>
              <a:rPr lang="en-US" altLang="ko-KR" sz="1400" dirty="0">
                <a:latin typeface="+mj-ea"/>
              </a:rPr>
              <a:t>(Mask R-CNN, DeeplabV3) </a:t>
            </a:r>
            <a:r>
              <a:rPr lang="ko-KR" altLang="en-US" sz="1400" dirty="0">
                <a:latin typeface="+mj-ea"/>
              </a:rPr>
              <a:t>를 파일럿 테스트에 활용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Mask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학습 도중 </a:t>
            </a:r>
            <a:r>
              <a:rPr lang="en-US" altLang="ko-KR" sz="1400" dirty="0">
                <a:latin typeface="+mj-ea"/>
              </a:rPr>
              <a:t>loss </a:t>
            </a:r>
            <a:r>
              <a:rPr lang="ko-KR" altLang="en-US" sz="1400" dirty="0">
                <a:latin typeface="+mj-ea"/>
              </a:rPr>
              <a:t>값이 튀는 현상이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학습에 영향을 줄 수 있는 요인들을 체크하였으나 문제가 될 만한 사항은 없는 것으로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test </a:t>
            </a:r>
            <a:r>
              <a:rPr lang="ko-KR" altLang="en-US" sz="1400" dirty="0">
                <a:latin typeface="+mj-ea"/>
              </a:rPr>
              <a:t>이미지 상에 어떠한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도 찍지 않음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이는 예전 </a:t>
            </a:r>
            <a:r>
              <a:rPr lang="en-US" altLang="ko-KR" sz="1400" dirty="0">
                <a:latin typeface="+mj-ea"/>
              </a:rPr>
              <a:t>object detection </a:t>
            </a:r>
            <a:r>
              <a:rPr lang="ko-KR" altLang="en-US" sz="1400" dirty="0" err="1">
                <a:latin typeface="+mj-ea"/>
              </a:rPr>
              <a:t>데이터셋을</a:t>
            </a:r>
            <a:r>
              <a:rPr lang="ko-KR" altLang="en-US" sz="1400" dirty="0">
                <a:latin typeface="+mj-ea"/>
              </a:rPr>
              <a:t> 바탕으로 </a:t>
            </a:r>
            <a:r>
              <a:rPr lang="en-US" altLang="ko-KR" sz="1400" dirty="0">
                <a:latin typeface="+mj-ea"/>
              </a:rPr>
              <a:t>weakly segmentation</a:t>
            </a:r>
            <a:r>
              <a:rPr lang="ko-KR" altLang="en-US" sz="1400" dirty="0">
                <a:latin typeface="+mj-ea"/>
              </a:rPr>
              <a:t>을 한 결과와 동일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DeeplabV3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Mask R-CNN</a:t>
            </a:r>
            <a:r>
              <a:rPr lang="ko-KR" altLang="en-US" sz="1400" dirty="0">
                <a:latin typeface="+mj-ea"/>
              </a:rPr>
              <a:t>과 동일하게 </a:t>
            </a:r>
            <a:r>
              <a:rPr lang="en-US" altLang="ko-KR" sz="1400" dirty="0">
                <a:latin typeface="+mj-ea"/>
              </a:rPr>
              <a:t>loss</a:t>
            </a:r>
            <a:r>
              <a:rPr lang="ko-KR" altLang="en-US" sz="1400" dirty="0">
                <a:latin typeface="+mj-ea"/>
              </a:rPr>
              <a:t>값이 학습 도중에 갑자기 튀는 현상이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동일하게 문제가 될 만한 사항은 없는 것으로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test </a:t>
            </a:r>
            <a:r>
              <a:rPr lang="ko-KR" altLang="en-US" sz="1400" dirty="0">
                <a:latin typeface="+mj-ea"/>
              </a:rPr>
              <a:t>이미지 상에 엉뚱한 곳에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을 찍거나 혹은 모든 이미지에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을 찍는 현상이 발견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7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348720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7/16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데이터 사용 범위 논의</a:t>
                      </a:r>
                      <a:endParaRPr lang="en-US" altLang="ko-KR" sz="12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새로운 스캐너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소프트 </a:t>
                      </a:r>
                      <a:r>
                        <a:rPr lang="ko-KR" altLang="en-US" sz="1200" dirty="0" err="1" smtClean="0"/>
                        <a:t>웨어</a:t>
                      </a:r>
                      <a:r>
                        <a:rPr lang="ko-KR" altLang="en-US" sz="1200" dirty="0" smtClean="0"/>
                        <a:t> 버전 다름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샘플 슬라이드</a:t>
                      </a:r>
                      <a:r>
                        <a:rPr lang="ko-KR" altLang="en-US" sz="1200" baseline="0" dirty="0" smtClean="0"/>
                        <a:t> 약식 테스트 결과 공유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N </a:t>
                      </a:r>
                      <a:r>
                        <a:rPr lang="ko-KR" altLang="en-US" sz="1200" baseline="0" dirty="0" smtClean="0"/>
                        <a:t>슬라이드에 대한 결과와 전문의 의견 일치 </a:t>
                      </a:r>
                      <a:endParaRPr lang="ko-KR" altLang="en-US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AI </a:t>
                      </a:r>
                      <a:r>
                        <a:rPr lang="ko-KR" altLang="en-US" sz="1200" baseline="0" dirty="0" smtClean="0"/>
                        <a:t>허브 데이터 확인 요청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및 대장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class </a:t>
                      </a:r>
                      <a:r>
                        <a:rPr lang="ko-KR" altLang="en-US" sz="1200" baseline="0" dirty="0" smtClean="0"/>
                        <a:t>데이터 </a:t>
                      </a:r>
                      <a:r>
                        <a:rPr lang="ko-KR" altLang="en-US" sz="1200" baseline="0" dirty="0" err="1" smtClean="0"/>
                        <a:t>셋업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24552"/>
              </p:ext>
            </p:extLst>
          </p:nvPr>
        </p:nvGraphicFramePr>
        <p:xfrm>
          <a:off x="260465" y="2352040"/>
          <a:ext cx="8725593" cy="4217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속도 및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단계 관련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코드 업데이트 및 실험 준비중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binary </a:t>
                      </a:r>
                      <a:r>
                        <a:rPr lang="ko-KR" altLang="en-US" sz="1200" dirty="0" smtClean="0"/>
                        <a:t>코딩 및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테스트 중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256 binary </a:t>
                      </a:r>
                      <a:r>
                        <a:rPr lang="ko-KR" altLang="en-US" sz="1200" baseline="0" dirty="0" smtClean="0"/>
                        <a:t>성능 이슈 개선 작업</a:t>
                      </a:r>
                      <a:endParaRPr lang="en-US" altLang="ko-KR" sz="1200" baseline="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(80%-&gt;98.7%) </a:t>
                      </a:r>
                      <a:r>
                        <a:rPr lang="ko-KR" altLang="en-US" sz="1200" baseline="0" dirty="0" smtClean="0"/>
                        <a:t>성능 개선 </a:t>
                      </a:r>
                      <a:endParaRPr lang="en-US" altLang="ko-KR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</a:t>
                      </a:r>
                      <a:r>
                        <a:rPr lang="ko-KR" altLang="en-US" sz="1200" dirty="0" smtClean="0"/>
                        <a:t>설치</a:t>
                      </a:r>
                      <a:r>
                        <a:rPr lang="ko-KR" altLang="en-US" sz="1200" baseline="0" dirty="0" smtClean="0"/>
                        <a:t> 및 시연 예정 </a:t>
                      </a:r>
                      <a:r>
                        <a:rPr lang="en-US" altLang="ko-KR" sz="1200" baseline="0" dirty="0" smtClean="0"/>
                        <a:t>‘(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 </a:t>
                      </a:r>
                      <a:r>
                        <a:rPr lang="en-US" altLang="ko-KR" sz="1200" dirty="0" smtClean="0"/>
                        <a:t>binary </a:t>
                      </a:r>
                      <a:r>
                        <a:rPr lang="ko-KR" altLang="en-US" sz="1200" dirty="0" smtClean="0"/>
                        <a:t>파트 실효성 분석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일부 슬라이드 결과 확인 요청 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2021S 003852701 (NM)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2021S 003268801 (NM)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업데이트를 위한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데이터 분리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완료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작업자에게 전달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학습 시작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, 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현미경 통합 모델 개발을 위한 파견 근무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NET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업데이트는 각 작업이 끝난 후 진행 가능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78629"/>
              </p:ext>
            </p:extLst>
          </p:nvPr>
        </p:nvGraphicFramePr>
        <p:xfrm>
          <a:off x="260466" y="515388"/>
          <a:ext cx="8725593" cy="1274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7/16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>
                          <a:latin typeface="+mj-ea"/>
                        </a:rPr>
                        <a:t>1,000</a:t>
                      </a:r>
                      <a:r>
                        <a:rPr lang="ko-KR" altLang="en-US" sz="900" dirty="0" smtClean="0">
                          <a:latin typeface="+mj-ea"/>
                        </a:rPr>
                        <a:t>개 데이터 수집</a:t>
                      </a:r>
                      <a:endParaRPr lang="en-US" altLang="ko-KR" sz="900" dirty="0" smtClean="0">
                        <a:latin typeface="+mj-ea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01.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현미경 이미지 통합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\</a:t>
                      </a:r>
                      <a:r>
                        <a:rPr lang="ko-KR" altLang="en-US" sz="8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파일럿용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20210528 colon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전문의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annotation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82367"/>
              </p:ext>
            </p:extLst>
          </p:nvPr>
        </p:nvGraphicFramePr>
        <p:xfrm>
          <a:off x="260466" y="1694868"/>
          <a:ext cx="8725593" cy="45023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</a:t>
                      </a:r>
                      <a:r>
                        <a:rPr lang="en-US" altLang="ko-KR" sz="1200" dirty="0" smtClean="0"/>
                        <a:t>59</a:t>
                      </a:r>
                      <a:r>
                        <a:rPr lang="ko-KR" altLang="en-US" sz="1200" dirty="0" smtClean="0"/>
                        <a:t>건 개발 완료</a:t>
                      </a:r>
                      <a:r>
                        <a:rPr lang="en-US" altLang="ko-KR" sz="1200" dirty="0" smtClean="0"/>
                        <a:t>(JJ)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 선택을 위한 논의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모델을 특성 별로 선택하여</a:t>
                      </a:r>
                      <a:r>
                        <a:rPr lang="ko-KR" altLang="en-US" sz="1200" baseline="0" dirty="0" smtClean="0"/>
                        <a:t> 품질 테스트 진행 예정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상위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개의 모델 비교 분석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- - </a:t>
                      </a:r>
                      <a:r>
                        <a:rPr lang="ko-KR" altLang="en-US" sz="1200" dirty="0" smtClean="0"/>
                        <a:t>모델 통합 진행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QE</a:t>
                      </a:r>
                      <a:r>
                        <a:rPr lang="ko-KR" altLang="en-US" sz="1200" dirty="0" smtClean="0"/>
                        <a:t>로 인한 업무 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업무 지원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강현정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통합 </a:t>
                      </a:r>
                      <a:r>
                        <a:rPr lang="ko-KR" altLang="en-US" sz="1200" baseline="0" dirty="0" err="1" smtClean="0"/>
                        <a:t>모델용</a:t>
                      </a:r>
                      <a:r>
                        <a:rPr lang="ko-KR" altLang="en-US" sz="1200" baseline="0" dirty="0" smtClean="0"/>
                        <a:t> 코드 전달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Segmentation </a:t>
                      </a:r>
                      <a:r>
                        <a:rPr lang="ko-KR" altLang="en-US" sz="1200" baseline="0" dirty="0" smtClean="0"/>
                        <a:t>모델 파일럿 테스트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테스트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label</a:t>
                      </a:r>
                      <a:r>
                        <a:rPr lang="ko-KR" altLang="en-US" sz="1200" dirty="0" smtClean="0"/>
                        <a:t>만 있는 데이터에 테스트 시도 </a:t>
                      </a:r>
                      <a:r>
                        <a:rPr lang="en-US" altLang="ko-KR" sz="1200" dirty="0" smtClean="0"/>
                        <a:t>(X)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대상 모델에 대한 데이터 투입 요건 정리 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테스트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통합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차본 완성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willmer&amp;murtaza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기본 모델들이 연결 되어 작동되게 개발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ko-KR" altLang="en-US" sz="1200" baseline="0" dirty="0" smtClean="0"/>
                        <a:t> 결과 샘플 공유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96534"/>
              </p:ext>
            </p:extLst>
          </p:nvPr>
        </p:nvGraphicFramePr>
        <p:xfrm>
          <a:off x="274320" y="1226030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600" b="1" u="sng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52902" y="722609"/>
            <a:ext cx="41729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주요 일정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b="1" u="sng" dirty="0" smtClean="0"/>
              <a:t>스캐너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model (4class, 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NET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타일링</a:t>
            </a:r>
            <a:r>
              <a:rPr lang="ko-KR" altLang="en-US" sz="1400" dirty="0" smtClean="0">
                <a:solidFill>
                  <a:srgbClr val="FF0000"/>
                </a:solidFill>
              </a:rPr>
              <a:t> 시작</a:t>
            </a:r>
            <a:r>
              <a:rPr lang="en-US" altLang="ko-KR" sz="1400" dirty="0" smtClean="0">
                <a:solidFill>
                  <a:srgbClr val="FF0000"/>
                </a:solidFill>
              </a:rPr>
              <a:t>: 7/27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모델 개발</a:t>
            </a:r>
            <a:r>
              <a:rPr lang="en-US" altLang="ko-KR" sz="1400" dirty="0" smtClean="0">
                <a:solidFill>
                  <a:srgbClr val="FF0000"/>
                </a:solidFill>
              </a:rPr>
              <a:t>: 7/30~8/11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설치</a:t>
            </a:r>
            <a:r>
              <a:rPr lang="en-US" altLang="ko-KR" sz="1400" dirty="0" smtClean="0"/>
              <a:t>~8/13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(graph </a:t>
            </a:r>
            <a:r>
              <a:rPr lang="en-US" altLang="ko-KR" sz="1400" dirty="0" err="1" smtClean="0"/>
              <a:t>cnn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우선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Binary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(</a:t>
            </a:r>
            <a:r>
              <a:rPr lang="ko-KR" altLang="en-US" sz="1400" dirty="0"/>
              <a:t>통합 </a:t>
            </a:r>
            <a:r>
              <a:rPr lang="ko-KR" altLang="en-US" sz="1400" dirty="0" smtClean="0"/>
              <a:t>모델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위장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설치 </a:t>
            </a:r>
            <a:r>
              <a:rPr lang="en-US" altLang="ko-KR" sz="1400" dirty="0">
                <a:solidFill>
                  <a:srgbClr val="FF0000"/>
                </a:solidFill>
              </a:rPr>
              <a:t>: ~ 7/26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테스트 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7/30 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u="sng" dirty="0" smtClean="0"/>
              <a:t>현미경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데이터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확보 </a:t>
            </a:r>
            <a:r>
              <a:rPr lang="en-US" altLang="ko-KR" sz="1400" dirty="0" smtClean="0"/>
              <a:t>: 7/16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</a:t>
            </a:r>
            <a:r>
              <a:rPr lang="en-US" altLang="ko-KR" sz="1400" dirty="0" smtClean="0"/>
              <a:t>: ~7/30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노이즈 모델 업데이트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선택 및 업데이트</a:t>
            </a:r>
            <a:r>
              <a:rPr lang="en-US" altLang="ko-KR" sz="1400" dirty="0" smtClean="0"/>
              <a:t>: 7/30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통합 </a:t>
            </a:r>
            <a:r>
              <a:rPr lang="ko-KR" altLang="en-US" sz="1400" dirty="0" smtClean="0"/>
              <a:t>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샘플슬라이드 테스트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7/23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-8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74320" y="4061805"/>
            <a:ext cx="51871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00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269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99941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4835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928553" y="4330931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836214" y="2392680"/>
            <a:ext cx="12700" cy="4524894"/>
          </a:xfrm>
          <a:prstGeom prst="bentConnector3">
            <a:avLst>
              <a:gd name="adj1" fmla="val 86072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386" y="6141095"/>
            <a:ext cx="69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자세한 결과 파일은 추후에 공유 받기로 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일자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분류별</a:t>
            </a:r>
            <a:r>
              <a:rPr lang="ko-KR" altLang="en-US" sz="1200" dirty="0" smtClean="0"/>
              <a:t> 발생 비율 등을 확인할 수 </a:t>
            </a:r>
            <a:r>
              <a:rPr lang="ko-KR" altLang="en-US" sz="1200" dirty="0" err="1" smtClean="0"/>
              <a:t>있을것으로</a:t>
            </a:r>
            <a:r>
              <a:rPr lang="ko-KR" altLang="en-US" sz="1200" dirty="0" smtClean="0"/>
              <a:t> 예상됨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Binary </a:t>
            </a:r>
            <a:r>
              <a:rPr lang="ko-KR" altLang="en-US" sz="1200" dirty="0" smtClean="0"/>
              <a:t>자체에 대한 성능 확인도 가능할 것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85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</a:t>
            </a:r>
            <a:r>
              <a:rPr lang="ko-KR" altLang="en-US" sz="1400" dirty="0" smtClean="0">
                <a:latin typeface="+mj-ea"/>
              </a:rPr>
              <a:t>공유됨 </a:t>
            </a:r>
            <a:r>
              <a:rPr lang="en-US" altLang="ko-KR" sz="1400" dirty="0" smtClean="0">
                <a:latin typeface="+mj-ea"/>
              </a:rPr>
              <a:t>=&gt; </a:t>
            </a:r>
            <a:r>
              <a:rPr lang="ko-KR" altLang="en-US" sz="1400" dirty="0" smtClean="0">
                <a:latin typeface="+mj-ea"/>
              </a:rPr>
              <a:t>통합 모델의 실제 성능 확인을 위해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정리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140" y="1562423"/>
            <a:ext cx="459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모델 결과</a:t>
            </a:r>
            <a:r>
              <a:rPr lang="en-US" altLang="ko-KR" dirty="0" smtClean="0"/>
              <a:t>: 3632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시퀀스 제외 </a:t>
            </a:r>
            <a:r>
              <a:rPr lang="en-US" altLang="ko-KR" dirty="0" smtClean="0"/>
              <a:t>: 3404.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22991"/>
              </p:ext>
            </p:extLst>
          </p:nvPr>
        </p:nvGraphicFramePr>
        <p:xfrm>
          <a:off x="760714" y="3885259"/>
          <a:ext cx="40894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8198">
                  <a:extLst>
                    <a:ext uri="{9D8B030D-6E8A-4147-A177-3AD203B41FA5}">
                      <a16:colId xmlns:a16="http://schemas.microsoft.com/office/drawing/2014/main" val="456942789"/>
                    </a:ext>
                  </a:extLst>
                </a:gridCol>
                <a:gridCol w="1170666">
                  <a:extLst>
                    <a:ext uri="{9D8B030D-6E8A-4147-A177-3AD203B41FA5}">
                      <a16:colId xmlns:a16="http://schemas.microsoft.com/office/drawing/2014/main" val="3946141331"/>
                    </a:ext>
                  </a:extLst>
                </a:gridCol>
                <a:gridCol w="1370536">
                  <a:extLst>
                    <a:ext uri="{9D8B030D-6E8A-4147-A177-3AD203B41FA5}">
                      <a16:colId xmlns:a16="http://schemas.microsoft.com/office/drawing/2014/main" val="10700067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11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934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0031401010103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1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33434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81643" y="4723459"/>
            <a:ext cx="3773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2021S </a:t>
            </a:r>
            <a:r>
              <a:rPr lang="ko-KR" altLang="en-US" sz="1400" dirty="0" smtClean="0"/>
              <a:t>003140101</a:t>
            </a:r>
            <a:r>
              <a:rPr lang="en-US" altLang="ko-KR" sz="1400" dirty="0" smtClean="0"/>
              <a:t>&lt;- </a:t>
            </a:r>
            <a:r>
              <a:rPr lang="ko-KR" altLang="en-US" sz="1400" dirty="0" smtClean="0"/>
              <a:t>정답은 케이스 레벨로 존재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02525" y="3062807"/>
            <a:ext cx="52950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2021S 003140101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과 </a:t>
            </a:r>
            <a:r>
              <a:rPr lang="ko-KR" altLang="en-US" sz="1400" dirty="0"/>
              <a:t>같은 슬라이드는 </a:t>
            </a:r>
            <a:r>
              <a:rPr lang="ko-KR" altLang="en-US" sz="1400" dirty="0" err="1"/>
              <a:t>여러개의</a:t>
            </a:r>
            <a:r>
              <a:rPr lang="ko-KR" altLang="en-US" sz="1400" dirty="0"/>
              <a:t> 시퀀스 데이터를 </a:t>
            </a:r>
            <a:r>
              <a:rPr lang="ko-KR" altLang="en-US" sz="1400" dirty="0" smtClean="0"/>
              <a:t>가짐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</a:t>
            </a:r>
            <a:r>
              <a:rPr lang="ko-KR" altLang="en-US" sz="1400" dirty="0"/>
              <a:t>=&gt; 전문지식이 없어, 대표 슬라이드를 </a:t>
            </a:r>
            <a:r>
              <a:rPr lang="ko-KR" altLang="en-US" sz="1400" dirty="0" err="1"/>
              <a:t>설정할수</a:t>
            </a:r>
            <a:r>
              <a:rPr lang="ko-KR" altLang="en-US" sz="1400" dirty="0"/>
              <a:t> 없어 제외함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1562793" y="2002258"/>
            <a:ext cx="266007" cy="319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97270"/>
              </p:ext>
            </p:extLst>
          </p:nvPr>
        </p:nvGraphicFramePr>
        <p:xfrm>
          <a:off x="80761" y="1739417"/>
          <a:ext cx="5318065" cy="4888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684">
                  <a:extLst>
                    <a:ext uri="{9D8B030D-6E8A-4147-A177-3AD203B41FA5}">
                      <a16:colId xmlns:a16="http://schemas.microsoft.com/office/drawing/2014/main" val="3176210379"/>
                    </a:ext>
                  </a:extLst>
                </a:gridCol>
                <a:gridCol w="815107">
                  <a:extLst>
                    <a:ext uri="{9D8B030D-6E8A-4147-A177-3AD203B41FA5}">
                      <a16:colId xmlns:a16="http://schemas.microsoft.com/office/drawing/2014/main" val="80523690"/>
                    </a:ext>
                  </a:extLst>
                </a:gridCol>
                <a:gridCol w="567030">
                  <a:extLst>
                    <a:ext uri="{9D8B030D-6E8A-4147-A177-3AD203B41FA5}">
                      <a16:colId xmlns:a16="http://schemas.microsoft.com/office/drawing/2014/main" val="2122921970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245007789"/>
                    </a:ext>
                  </a:extLst>
                </a:gridCol>
                <a:gridCol w="461213">
                  <a:extLst>
                    <a:ext uri="{9D8B030D-6E8A-4147-A177-3AD203B41FA5}">
                      <a16:colId xmlns:a16="http://schemas.microsoft.com/office/drawing/2014/main" val="238633270"/>
                    </a:ext>
                  </a:extLst>
                </a:gridCol>
                <a:gridCol w="919764">
                  <a:extLst>
                    <a:ext uri="{9D8B030D-6E8A-4147-A177-3AD203B41FA5}">
                      <a16:colId xmlns:a16="http://schemas.microsoft.com/office/drawing/2014/main" val="190070381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37003962"/>
                    </a:ext>
                  </a:extLst>
                </a:gridCol>
              </a:tblGrid>
              <a:tr h="65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Ground truth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binary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 class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78448"/>
                  </a:ext>
                </a:extLst>
              </a:tr>
              <a:tr h="484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3,060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2,317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E: 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69740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742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75676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21332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2428"/>
                  </a:ext>
                </a:extLst>
              </a:tr>
              <a:tr h="484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7179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96588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29601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12650"/>
                  </a:ext>
                </a:extLst>
              </a:tr>
              <a:tr h="520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683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52262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74772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5291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11970"/>
              </p:ext>
            </p:extLst>
          </p:nvPr>
        </p:nvGraphicFramePr>
        <p:xfrm>
          <a:off x="5716536" y="1739417"/>
          <a:ext cx="32043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25">
                  <a:extLst>
                    <a:ext uri="{9D8B030D-6E8A-4147-A177-3AD203B41FA5}">
                      <a16:colId xmlns:a16="http://schemas.microsoft.com/office/drawing/2014/main" val="2285222980"/>
                    </a:ext>
                  </a:extLst>
                </a:gridCol>
                <a:gridCol w="1068125">
                  <a:extLst>
                    <a:ext uri="{9D8B030D-6E8A-4147-A177-3AD203B41FA5}">
                      <a16:colId xmlns:a16="http://schemas.microsoft.com/office/drawing/2014/main" val="1843764847"/>
                    </a:ext>
                  </a:extLst>
                </a:gridCol>
                <a:gridCol w="1068125">
                  <a:extLst>
                    <a:ext uri="{9D8B030D-6E8A-4147-A177-3AD203B41FA5}">
                      <a16:colId xmlns:a16="http://schemas.microsoft.com/office/drawing/2014/main" val="1667063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N_gt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Ab_gt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0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2317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43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742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321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3674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73551"/>
              </p:ext>
            </p:extLst>
          </p:nvPr>
        </p:nvGraphicFramePr>
        <p:xfrm>
          <a:off x="5716535" y="3266916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94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716535" y="2476832"/>
            <a:ext cx="3204376" cy="3751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" idx="2"/>
            <a:endCxn id="4" idx="0"/>
          </p:cNvCxnSpPr>
          <p:nvPr/>
        </p:nvCxnSpPr>
        <p:spPr>
          <a:xfrm>
            <a:off x="7318723" y="2851937"/>
            <a:ext cx="0" cy="41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62356" y="4750276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90.68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462356" y="2863542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70%</a:t>
            </a:r>
            <a:endParaRPr lang="ko-KR" altLang="en-US" sz="12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569798"/>
              </p:ext>
            </p:extLst>
          </p:nvPr>
        </p:nvGraphicFramePr>
        <p:xfrm>
          <a:off x="5773520" y="5202197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94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616133" y="1623523"/>
            <a:ext cx="3450220" cy="3403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2"/>
            <a:endCxn id="19" idx="0"/>
          </p:cNvCxnSpPr>
          <p:nvPr/>
        </p:nvCxnSpPr>
        <p:spPr>
          <a:xfrm>
            <a:off x="7341243" y="5027275"/>
            <a:ext cx="34465" cy="1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24430" y="6627620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96.38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48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71855"/>
              </p:ext>
            </p:extLst>
          </p:nvPr>
        </p:nvGraphicFramePr>
        <p:xfrm>
          <a:off x="274320" y="2158074"/>
          <a:ext cx="5318065" cy="393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684">
                  <a:extLst>
                    <a:ext uri="{9D8B030D-6E8A-4147-A177-3AD203B41FA5}">
                      <a16:colId xmlns:a16="http://schemas.microsoft.com/office/drawing/2014/main" val="3176210379"/>
                    </a:ext>
                  </a:extLst>
                </a:gridCol>
                <a:gridCol w="815107">
                  <a:extLst>
                    <a:ext uri="{9D8B030D-6E8A-4147-A177-3AD203B41FA5}">
                      <a16:colId xmlns:a16="http://schemas.microsoft.com/office/drawing/2014/main" val="80523690"/>
                    </a:ext>
                  </a:extLst>
                </a:gridCol>
                <a:gridCol w="567030">
                  <a:extLst>
                    <a:ext uri="{9D8B030D-6E8A-4147-A177-3AD203B41FA5}">
                      <a16:colId xmlns:a16="http://schemas.microsoft.com/office/drawing/2014/main" val="2122921970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245007789"/>
                    </a:ext>
                  </a:extLst>
                </a:gridCol>
                <a:gridCol w="1667533">
                  <a:extLst>
                    <a:ext uri="{9D8B030D-6E8A-4147-A177-3AD203B41FA5}">
                      <a16:colId xmlns:a16="http://schemas.microsoft.com/office/drawing/2014/main" val="238633270"/>
                    </a:ext>
                  </a:extLst>
                </a:gridCol>
                <a:gridCol w="577444">
                  <a:extLst>
                    <a:ext uri="{9D8B030D-6E8A-4147-A177-3AD203B41FA5}">
                      <a16:colId xmlns:a16="http://schemas.microsoft.com/office/drawing/2014/main" val="3837003962"/>
                    </a:ext>
                  </a:extLst>
                </a:gridCol>
              </a:tblGrid>
              <a:tr h="65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Ground truth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 class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참고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(binary)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78448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3,060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 2279, ab : 652)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69740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(N:,26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ab: 61),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75676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u="sng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 12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ab:29)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67416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N:3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 1)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7179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N:10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ab:206)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96588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N:0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11096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N:6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ab:1)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683"/>
                  </a:ext>
                </a:extLst>
              </a:tr>
              <a:tr h="34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(N:0, ab :5)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52262"/>
                  </a:ext>
                </a:extLst>
              </a:tr>
              <a:tr h="26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N:6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ab:109)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69674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549928"/>
              </p:ext>
            </p:extLst>
          </p:nvPr>
        </p:nvGraphicFramePr>
        <p:xfrm>
          <a:off x="5790146" y="2184671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31413"/>
              </p:ext>
            </p:extLst>
          </p:nvPr>
        </p:nvGraphicFramePr>
        <p:xfrm>
          <a:off x="5790146" y="4426233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2" name="왼쪽/오른쪽 화살표 1"/>
          <p:cNvSpPr/>
          <p:nvPr/>
        </p:nvSpPr>
        <p:spPr>
          <a:xfrm rot="16200000">
            <a:off x="7074505" y="3898251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" y="6105646"/>
            <a:ext cx="6001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*</a:t>
            </a:r>
            <a:r>
              <a:rPr lang="en-US" altLang="ko-KR" sz="1400" dirty="0" err="1" smtClean="0"/>
              <a:t>binar</a:t>
            </a:r>
            <a:r>
              <a:rPr lang="ko-KR" altLang="en-US" sz="1400" dirty="0" smtClean="0"/>
              <a:t>에 의한 </a:t>
            </a:r>
            <a:r>
              <a:rPr lang="ko-KR" altLang="en-US" sz="1400" dirty="0" err="1" smtClean="0"/>
              <a:t>개선가능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사항</a:t>
            </a:r>
            <a:r>
              <a:rPr lang="en-US" altLang="ko-KR" sz="1400" dirty="0" smtClean="0"/>
              <a:t>: 38</a:t>
            </a:r>
            <a:r>
              <a:rPr lang="ko-KR" altLang="en-US" sz="1400" dirty="0" smtClean="0"/>
              <a:t>건</a:t>
            </a:r>
            <a:endParaRPr lang="en-US" altLang="ko-KR" sz="1400" dirty="0" smtClean="0"/>
          </a:p>
          <a:p>
            <a:r>
              <a:rPr lang="ko-KR" altLang="en-US" sz="1400" dirty="0" smtClean="0"/>
              <a:t>악화 상황 </a:t>
            </a:r>
            <a:r>
              <a:rPr lang="en-US" altLang="ko-KR" sz="1400" dirty="0" smtClean="0"/>
              <a:t>: 25</a:t>
            </a:r>
            <a:r>
              <a:rPr lang="ko-KR" altLang="en-US" sz="1400" dirty="0" smtClean="0"/>
              <a:t>건</a:t>
            </a:r>
            <a:endParaRPr lang="en-US" altLang="ko-KR" sz="1400" dirty="0" smtClean="0"/>
          </a:p>
          <a:p>
            <a:r>
              <a:rPr lang="en-US" altLang="ko-KR" sz="1400" dirty="0" smtClean="0"/>
              <a:t>13</a:t>
            </a:r>
            <a:r>
              <a:rPr lang="ko-KR" altLang="en-US" sz="1400" dirty="0" smtClean="0"/>
              <a:t>건 정도의 개선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510639" y="3656807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8510639" y="5957377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90145" y="1803862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36440" y="4069032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28045</TotalTime>
  <Words>1295</Words>
  <Application>Microsoft Office PowerPoint</Application>
  <PresentationFormat>화면 슬라이드 쇼(4:3)</PresentationFormat>
  <Paragraphs>431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308</cp:revision>
  <dcterms:created xsi:type="dcterms:W3CDTF">2021-03-24T07:36:17Z</dcterms:created>
  <dcterms:modified xsi:type="dcterms:W3CDTF">2021-07-30T03:49:59Z</dcterms:modified>
</cp:coreProperties>
</file>